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7" r:id="rId2"/>
    <p:sldId id="269" r:id="rId3"/>
    <p:sldId id="258" r:id="rId4"/>
    <p:sldId id="259" r:id="rId5"/>
    <p:sldId id="265" r:id="rId6"/>
    <p:sldId id="275" r:id="rId7"/>
    <p:sldId id="274" r:id="rId8"/>
    <p:sldId id="279" r:id="rId9"/>
    <p:sldId id="280" r:id="rId10"/>
    <p:sldId id="262" r:id="rId11"/>
    <p:sldId id="278" r:id="rId12"/>
    <p:sldId id="272" r:id="rId13"/>
    <p:sldId id="261" r:id="rId14"/>
    <p:sldId id="273" r:id="rId15"/>
    <p:sldId id="263" r:id="rId16"/>
    <p:sldId id="264" r:id="rId17"/>
    <p:sldId id="268" r:id="rId18"/>
    <p:sldId id="281" r:id="rId19"/>
    <p:sldId id="271"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94660"/>
  </p:normalViewPr>
  <p:slideViewPr>
    <p:cSldViewPr snapToGrid="0">
      <p:cViewPr varScale="1">
        <p:scale>
          <a:sx n="60" d="100"/>
          <a:sy n="60" d="100"/>
        </p:scale>
        <p:origin x="916"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GB"/>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11F971ED-BA88-46A6-979A-D67B7BBDE4E6}" type="datetimeFigureOut">
              <a:rPr lang="en-GB" smtClean="0"/>
              <a:t>15/07/2025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5FE137-F622-442B-96FB-526172E30A7B}"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0708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1F971ED-BA88-46A6-979A-D67B7BBDE4E6}" type="datetimeFigureOut">
              <a:rPr lang="en-GB" smtClean="0"/>
              <a:t>15/07/2025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5FE137-F622-442B-96FB-526172E30A7B}" type="slidenum">
              <a:rPr lang="en-GB" smtClean="0"/>
              <a:t>‹#›</a:t>
            </a:fld>
            <a:endParaRPr lang="en-GB"/>
          </a:p>
        </p:txBody>
      </p:sp>
    </p:spTree>
    <p:extLst>
      <p:ext uri="{BB962C8B-B14F-4D97-AF65-F5344CB8AC3E}">
        <p14:creationId xmlns:p14="http://schemas.microsoft.com/office/powerpoint/2010/main" val="2530672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1F971ED-BA88-46A6-979A-D67B7BBDE4E6}" type="datetimeFigureOut">
              <a:rPr lang="en-GB" smtClean="0"/>
              <a:t>15/07/2025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5FE137-F622-442B-96FB-526172E30A7B}" type="slidenum">
              <a:rPr lang="en-GB" smtClean="0"/>
              <a:t>‹#›</a:t>
            </a:fld>
            <a:endParaRPr lang="en-GB"/>
          </a:p>
        </p:txBody>
      </p:sp>
    </p:spTree>
    <p:extLst>
      <p:ext uri="{BB962C8B-B14F-4D97-AF65-F5344CB8AC3E}">
        <p14:creationId xmlns:p14="http://schemas.microsoft.com/office/powerpoint/2010/main" val="154003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1F971ED-BA88-46A6-979A-D67B7BBDE4E6}" type="datetimeFigureOut">
              <a:rPr lang="en-GB" smtClean="0"/>
              <a:t>15/07/2025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5FE137-F622-442B-96FB-526172E30A7B}" type="slidenum">
              <a:rPr lang="en-GB" smtClean="0"/>
              <a:t>‹#›</a:t>
            </a:fld>
            <a:endParaRPr lang="en-GB"/>
          </a:p>
        </p:txBody>
      </p:sp>
    </p:spTree>
    <p:extLst>
      <p:ext uri="{BB962C8B-B14F-4D97-AF65-F5344CB8AC3E}">
        <p14:creationId xmlns:p14="http://schemas.microsoft.com/office/powerpoint/2010/main" val="2214538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GB"/>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1F971ED-BA88-46A6-979A-D67B7BBDE4E6}" type="datetimeFigureOut">
              <a:rPr lang="en-GB" smtClean="0"/>
              <a:t>15/07/2025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5FE137-F622-442B-96FB-526172E30A7B}"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3599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GB"/>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11F971ED-BA88-46A6-979A-D67B7BBDE4E6}" type="datetimeFigureOut">
              <a:rPr lang="en-GB" smtClean="0"/>
              <a:t>15/07/2025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A5FE137-F622-442B-96FB-526172E30A7B}" type="slidenum">
              <a:rPr lang="en-GB" smtClean="0"/>
              <a:t>‹#›</a:t>
            </a:fld>
            <a:endParaRPr lang="en-GB"/>
          </a:p>
        </p:txBody>
      </p:sp>
    </p:spTree>
    <p:extLst>
      <p:ext uri="{BB962C8B-B14F-4D97-AF65-F5344CB8AC3E}">
        <p14:creationId xmlns:p14="http://schemas.microsoft.com/office/powerpoint/2010/main" val="4089580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GB"/>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11F971ED-BA88-46A6-979A-D67B7BBDE4E6}" type="datetimeFigureOut">
              <a:rPr lang="en-GB" smtClean="0"/>
              <a:t>15/07/2025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A5FE137-F622-442B-96FB-526172E30A7B}" type="slidenum">
              <a:rPr lang="en-GB" smtClean="0"/>
              <a:t>‹#›</a:t>
            </a:fld>
            <a:endParaRPr lang="en-GB"/>
          </a:p>
        </p:txBody>
      </p:sp>
    </p:spTree>
    <p:extLst>
      <p:ext uri="{BB962C8B-B14F-4D97-AF65-F5344CB8AC3E}">
        <p14:creationId xmlns:p14="http://schemas.microsoft.com/office/powerpoint/2010/main" val="4091821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11F971ED-BA88-46A6-979A-D67B7BBDE4E6}" type="datetimeFigureOut">
              <a:rPr lang="en-GB" smtClean="0"/>
              <a:t>15/07/2025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A5FE137-F622-442B-96FB-526172E30A7B}" type="slidenum">
              <a:rPr lang="en-GB" smtClean="0"/>
              <a:t>‹#›</a:t>
            </a:fld>
            <a:endParaRPr lang="en-GB"/>
          </a:p>
        </p:txBody>
      </p:sp>
    </p:spTree>
    <p:extLst>
      <p:ext uri="{BB962C8B-B14F-4D97-AF65-F5344CB8AC3E}">
        <p14:creationId xmlns:p14="http://schemas.microsoft.com/office/powerpoint/2010/main" val="940073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1F971ED-BA88-46A6-979A-D67B7BBDE4E6}" type="datetimeFigureOut">
              <a:rPr lang="en-GB" smtClean="0"/>
              <a:t>15/07/2025</a:t>
            </a:fld>
            <a:endParaRPr lang="en-GB"/>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GB"/>
          </a:p>
        </p:txBody>
      </p:sp>
      <p:sp>
        <p:nvSpPr>
          <p:cNvPr id="9" name="Slide Number Placeholder 8"/>
          <p:cNvSpPr>
            <a:spLocks noGrp="1"/>
          </p:cNvSpPr>
          <p:nvPr>
            <p:ph type="sldNum" sz="quarter" idx="12"/>
          </p:nvPr>
        </p:nvSpPr>
        <p:spPr/>
        <p:txBody>
          <a:bodyPr/>
          <a:lstStyle/>
          <a:p>
            <a:fld id="{EA5FE137-F622-442B-96FB-526172E30A7B}" type="slidenum">
              <a:rPr lang="en-GB" smtClean="0"/>
              <a:t>‹#›</a:t>
            </a:fld>
            <a:endParaRPr lang="en-GB"/>
          </a:p>
        </p:txBody>
      </p:sp>
    </p:spTree>
    <p:extLst>
      <p:ext uri="{BB962C8B-B14F-4D97-AF65-F5344CB8AC3E}">
        <p14:creationId xmlns:p14="http://schemas.microsoft.com/office/powerpoint/2010/main" val="1381288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GB"/>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1F971ED-BA88-46A6-979A-D67B7BBDE4E6}" type="datetimeFigureOut">
              <a:rPr lang="en-GB" smtClean="0"/>
              <a:t>15/07/2025</a:t>
            </a:fld>
            <a:endParaRPr lang="en-GB"/>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GB"/>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A5FE137-F622-442B-96FB-526172E30A7B}" type="slidenum">
              <a:rPr lang="en-GB" smtClean="0"/>
              <a:t>‹#›</a:t>
            </a:fld>
            <a:endParaRPr lang="en-GB"/>
          </a:p>
        </p:txBody>
      </p:sp>
    </p:spTree>
    <p:extLst>
      <p:ext uri="{BB962C8B-B14F-4D97-AF65-F5344CB8AC3E}">
        <p14:creationId xmlns:p14="http://schemas.microsoft.com/office/powerpoint/2010/main" val="1006873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11F971ED-BA88-46A6-979A-D67B7BBDE4E6}" type="datetimeFigureOut">
              <a:rPr lang="en-GB" smtClean="0"/>
              <a:t>15/07/2025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A5FE137-F622-442B-96FB-526172E30A7B}" type="slidenum">
              <a:rPr lang="en-GB" smtClean="0"/>
              <a:t>‹#›</a:t>
            </a:fld>
            <a:endParaRPr lang="en-GB"/>
          </a:p>
        </p:txBody>
      </p:sp>
    </p:spTree>
    <p:extLst>
      <p:ext uri="{BB962C8B-B14F-4D97-AF65-F5344CB8AC3E}">
        <p14:creationId xmlns:p14="http://schemas.microsoft.com/office/powerpoint/2010/main" val="16673732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GB"/>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1F971ED-BA88-46A6-979A-D67B7BBDE4E6}" type="datetimeFigureOut">
              <a:rPr lang="en-GB" smtClean="0"/>
              <a:t>15/07/2025</a:t>
            </a:fld>
            <a:endParaRPr lang="en-GB"/>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GB"/>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A5FE137-F622-442B-96FB-526172E30A7B}" type="slidenum">
              <a:rPr lang="en-GB" smtClean="0"/>
              <a:t>‹#›</a:t>
            </a:fld>
            <a:endParaRPr lang="en-GB"/>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295249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6F854-776F-ADEC-BE79-3A7715D8A599}"/>
              </a:ext>
            </a:extLst>
          </p:cNvPr>
          <p:cNvSpPr>
            <a:spLocks noGrp="1"/>
          </p:cNvSpPr>
          <p:nvPr>
            <p:ph type="title"/>
          </p:nvPr>
        </p:nvSpPr>
        <p:spPr/>
        <p:txBody>
          <a:bodyPr/>
          <a:lstStyle/>
          <a:p>
            <a:pPr algn="ctr"/>
            <a:r>
              <a:rPr lang="en-GB" b="1" dirty="0">
                <a:latin typeface="Georgia" panose="02040502050405020303" pitchFamily="18" charset="0"/>
              </a:rPr>
              <a:t>AFRITECH ELECTRONICS LTD</a:t>
            </a:r>
          </a:p>
        </p:txBody>
      </p:sp>
      <p:pic>
        <p:nvPicPr>
          <p:cNvPr id="5" name="Content Placeholder 4">
            <a:extLst>
              <a:ext uri="{FF2B5EF4-FFF2-40B4-BE49-F238E27FC236}">
                <a16:creationId xmlns:a16="http://schemas.microsoft.com/office/drawing/2014/main" id="{E3C7A40A-7E6E-8DBC-93F6-1D3F68E501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1651" y="1846263"/>
            <a:ext cx="5789024" cy="4022725"/>
          </a:xfrm>
        </p:spPr>
      </p:pic>
    </p:spTree>
    <p:extLst>
      <p:ext uri="{BB962C8B-B14F-4D97-AF65-F5344CB8AC3E}">
        <p14:creationId xmlns:p14="http://schemas.microsoft.com/office/powerpoint/2010/main" val="2748335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8454A-9585-DABD-9DDC-816EDDB8C609}"/>
              </a:ext>
            </a:extLst>
          </p:cNvPr>
          <p:cNvSpPr>
            <a:spLocks noGrp="1"/>
          </p:cNvSpPr>
          <p:nvPr>
            <p:ph type="title"/>
          </p:nvPr>
        </p:nvSpPr>
        <p:spPr/>
        <p:txBody>
          <a:bodyPr>
            <a:normAutofit/>
          </a:bodyPr>
          <a:lstStyle/>
          <a:p>
            <a:pPr algn="ctr"/>
            <a:r>
              <a:rPr lang="en-GB" b="1" dirty="0">
                <a:latin typeface="Georgia" panose="02040502050405020303" pitchFamily="18" charset="0"/>
              </a:rPr>
              <a:t>Crisis management </a:t>
            </a:r>
            <a:r>
              <a:rPr lang="en-GB" dirty="0">
                <a:latin typeface="Georgia" panose="02040502050405020303" pitchFamily="18" charset="0"/>
              </a:rPr>
              <a:t>Challenges and Impact Brand Reputation</a:t>
            </a:r>
          </a:p>
        </p:txBody>
      </p:sp>
      <p:graphicFrame>
        <p:nvGraphicFramePr>
          <p:cNvPr id="4" name="Content Placeholder 3">
            <a:extLst>
              <a:ext uri="{FF2B5EF4-FFF2-40B4-BE49-F238E27FC236}">
                <a16:creationId xmlns:a16="http://schemas.microsoft.com/office/drawing/2014/main" id="{C5A5DAE2-F753-2921-31BB-5CFFA7A1C0E1}"/>
              </a:ext>
            </a:extLst>
          </p:cNvPr>
          <p:cNvGraphicFramePr>
            <a:graphicFrameLocks noGrp="1"/>
          </p:cNvGraphicFramePr>
          <p:nvPr>
            <p:ph idx="1"/>
            <p:extLst>
              <p:ext uri="{D42A27DB-BD31-4B8C-83A1-F6EECF244321}">
                <p14:modId xmlns:p14="http://schemas.microsoft.com/office/powerpoint/2010/main" val="2984830746"/>
              </p:ext>
            </p:extLst>
          </p:nvPr>
        </p:nvGraphicFramePr>
        <p:xfrm>
          <a:off x="838200" y="2014870"/>
          <a:ext cx="10515600" cy="3992525"/>
        </p:xfrm>
        <a:graphic>
          <a:graphicData uri="http://schemas.openxmlformats.org/drawingml/2006/table">
            <a:tbl>
              <a:tblPr/>
              <a:tblGrid>
                <a:gridCol w="5257800">
                  <a:extLst>
                    <a:ext uri="{9D8B030D-6E8A-4147-A177-3AD203B41FA5}">
                      <a16:colId xmlns:a16="http://schemas.microsoft.com/office/drawing/2014/main" val="1585871859"/>
                    </a:ext>
                  </a:extLst>
                </a:gridCol>
                <a:gridCol w="5257800">
                  <a:extLst>
                    <a:ext uri="{9D8B030D-6E8A-4147-A177-3AD203B41FA5}">
                      <a16:colId xmlns:a16="http://schemas.microsoft.com/office/drawing/2014/main" val="2177789510"/>
                    </a:ext>
                  </a:extLst>
                </a:gridCol>
              </a:tblGrid>
              <a:tr h="840532">
                <a:tc>
                  <a:txBody>
                    <a:bodyPr/>
                    <a:lstStyle/>
                    <a:p>
                      <a:pPr>
                        <a:buNone/>
                      </a:pPr>
                      <a:r>
                        <a:rPr lang="en-GB" b="1"/>
                        <a:t>Challenge</a:t>
                      </a:r>
                      <a:endParaRPr lang="en-GB"/>
                    </a:p>
                  </a:txBody>
                  <a:tcPr anchor="ctr">
                    <a:lnL>
                      <a:noFill/>
                    </a:lnL>
                    <a:lnR>
                      <a:noFill/>
                    </a:lnR>
                    <a:lnT>
                      <a:noFill/>
                    </a:lnT>
                    <a:lnB>
                      <a:noFill/>
                    </a:lnB>
                    <a:noFill/>
                  </a:tcPr>
                </a:tc>
                <a:tc>
                  <a:txBody>
                    <a:bodyPr/>
                    <a:lstStyle/>
                    <a:p>
                      <a:pPr>
                        <a:buNone/>
                      </a:pPr>
                      <a:r>
                        <a:rPr lang="en-GB" b="1"/>
                        <a:t>Consequence</a:t>
                      </a:r>
                      <a:endParaRPr lang="en-GB"/>
                    </a:p>
                  </a:txBody>
                  <a:tcPr anchor="ctr">
                    <a:lnL>
                      <a:noFill/>
                    </a:lnL>
                    <a:lnR>
                      <a:noFill/>
                    </a:lnR>
                    <a:lnT>
                      <a:noFill/>
                    </a:lnT>
                    <a:lnB>
                      <a:noFill/>
                    </a:lnB>
                    <a:noFill/>
                  </a:tcPr>
                </a:tc>
                <a:extLst>
                  <a:ext uri="{0D108BD9-81ED-4DB2-BD59-A6C34878D82A}">
                    <a16:rowId xmlns:a16="http://schemas.microsoft.com/office/drawing/2014/main" val="3841761146"/>
                  </a:ext>
                </a:extLst>
              </a:tr>
              <a:tr h="1470929">
                <a:tc>
                  <a:txBody>
                    <a:bodyPr/>
                    <a:lstStyle/>
                    <a:p>
                      <a:pPr>
                        <a:buNone/>
                      </a:pPr>
                      <a:r>
                        <a:rPr lang="en-GB"/>
                        <a:t>Lack of a structured crisis response plan</a:t>
                      </a:r>
                    </a:p>
                  </a:txBody>
                  <a:tcPr anchor="ctr">
                    <a:lnL>
                      <a:noFill/>
                    </a:lnL>
                    <a:lnR>
                      <a:noFill/>
                    </a:lnR>
                    <a:lnT>
                      <a:noFill/>
                    </a:lnT>
                    <a:lnB>
                      <a:noFill/>
                    </a:lnB>
                    <a:noFill/>
                  </a:tcPr>
                </a:tc>
                <a:tc>
                  <a:txBody>
                    <a:bodyPr/>
                    <a:lstStyle/>
                    <a:p>
                      <a:pPr>
                        <a:buNone/>
                      </a:pPr>
                      <a:r>
                        <a:rPr lang="en-GB"/>
                        <a:t>Disorganized internal efforts and delayed reaction times</a:t>
                      </a:r>
                    </a:p>
                  </a:txBody>
                  <a:tcPr anchor="ctr">
                    <a:lnL>
                      <a:noFill/>
                    </a:lnL>
                    <a:lnR>
                      <a:noFill/>
                    </a:lnR>
                    <a:lnT>
                      <a:noFill/>
                    </a:lnT>
                    <a:lnB>
                      <a:noFill/>
                    </a:lnB>
                    <a:noFill/>
                  </a:tcPr>
                </a:tc>
                <a:extLst>
                  <a:ext uri="{0D108BD9-81ED-4DB2-BD59-A6C34878D82A}">
                    <a16:rowId xmlns:a16="http://schemas.microsoft.com/office/drawing/2014/main" val="146784759"/>
                  </a:ext>
                </a:extLst>
              </a:tr>
              <a:tr h="840532">
                <a:tc>
                  <a:txBody>
                    <a:bodyPr/>
                    <a:lstStyle/>
                    <a:p>
                      <a:pPr>
                        <a:buNone/>
                      </a:pPr>
                      <a:r>
                        <a:rPr lang="en-GB"/>
                        <a:t>Absence of real-time alert systems</a:t>
                      </a:r>
                    </a:p>
                  </a:txBody>
                  <a:tcPr anchor="ctr">
                    <a:lnL>
                      <a:noFill/>
                    </a:lnL>
                    <a:lnR>
                      <a:noFill/>
                    </a:lnR>
                    <a:lnT>
                      <a:noFill/>
                    </a:lnT>
                    <a:lnB>
                      <a:noFill/>
                    </a:lnB>
                    <a:noFill/>
                  </a:tcPr>
                </a:tc>
                <a:tc>
                  <a:txBody>
                    <a:bodyPr/>
                    <a:lstStyle/>
                    <a:p>
                      <a:pPr>
                        <a:buNone/>
                      </a:pPr>
                      <a:r>
                        <a:rPr lang="en-GB"/>
                        <a:t>Issues intensify without timely intervention</a:t>
                      </a:r>
                    </a:p>
                  </a:txBody>
                  <a:tcPr anchor="ctr">
                    <a:lnL>
                      <a:noFill/>
                    </a:lnL>
                    <a:lnR>
                      <a:noFill/>
                    </a:lnR>
                    <a:lnT>
                      <a:noFill/>
                    </a:lnT>
                    <a:lnB>
                      <a:noFill/>
                    </a:lnB>
                    <a:noFill/>
                  </a:tcPr>
                </a:tc>
                <a:extLst>
                  <a:ext uri="{0D108BD9-81ED-4DB2-BD59-A6C34878D82A}">
                    <a16:rowId xmlns:a16="http://schemas.microsoft.com/office/drawing/2014/main" val="1929897686"/>
                  </a:ext>
                </a:extLst>
              </a:tr>
              <a:tr h="840532">
                <a:tc>
                  <a:txBody>
                    <a:bodyPr/>
                    <a:lstStyle/>
                    <a:p>
                      <a:pPr>
                        <a:buNone/>
                      </a:pPr>
                      <a:r>
                        <a:rPr lang="en-GB"/>
                        <a:t>Ineffective cross-team coordination</a:t>
                      </a:r>
                    </a:p>
                  </a:txBody>
                  <a:tcPr anchor="ctr">
                    <a:lnL>
                      <a:noFill/>
                    </a:lnL>
                    <a:lnR>
                      <a:noFill/>
                    </a:lnR>
                    <a:lnT>
                      <a:noFill/>
                    </a:lnT>
                    <a:lnB>
                      <a:noFill/>
                    </a:lnB>
                    <a:noFill/>
                  </a:tcPr>
                </a:tc>
                <a:tc>
                  <a:txBody>
                    <a:bodyPr/>
                    <a:lstStyle/>
                    <a:p>
                      <a:pPr>
                        <a:buNone/>
                      </a:pPr>
                      <a:r>
                        <a:rPr lang="en-GB" dirty="0"/>
                        <a:t>Inconsistent messaging that undermines public trust</a:t>
                      </a:r>
                    </a:p>
                  </a:txBody>
                  <a:tcPr anchor="ctr">
                    <a:lnL>
                      <a:noFill/>
                    </a:lnL>
                    <a:lnR>
                      <a:noFill/>
                    </a:lnR>
                    <a:lnT>
                      <a:noFill/>
                    </a:lnT>
                    <a:lnB>
                      <a:noFill/>
                    </a:lnB>
                    <a:noFill/>
                  </a:tcPr>
                </a:tc>
                <a:extLst>
                  <a:ext uri="{0D108BD9-81ED-4DB2-BD59-A6C34878D82A}">
                    <a16:rowId xmlns:a16="http://schemas.microsoft.com/office/drawing/2014/main" val="2585215175"/>
                  </a:ext>
                </a:extLst>
              </a:tr>
            </a:tbl>
          </a:graphicData>
        </a:graphic>
      </p:graphicFrame>
    </p:spTree>
    <p:extLst>
      <p:ext uri="{BB962C8B-B14F-4D97-AF65-F5344CB8AC3E}">
        <p14:creationId xmlns:p14="http://schemas.microsoft.com/office/powerpoint/2010/main" val="3430882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42E1D-10C1-6C1D-B552-DA326D981311}"/>
              </a:ext>
            </a:extLst>
          </p:cNvPr>
          <p:cNvSpPr>
            <a:spLocks noGrp="1"/>
          </p:cNvSpPr>
          <p:nvPr>
            <p:ph type="title"/>
          </p:nvPr>
        </p:nvSpPr>
        <p:spPr/>
        <p:txBody>
          <a:bodyPr/>
          <a:lstStyle/>
          <a:p>
            <a:r>
              <a:rPr lang="en-GB" dirty="0"/>
              <a:t>Social Media-</a:t>
            </a:r>
          </a:p>
        </p:txBody>
      </p:sp>
      <p:sp>
        <p:nvSpPr>
          <p:cNvPr id="3" name="Content Placeholder 2">
            <a:extLst>
              <a:ext uri="{FF2B5EF4-FFF2-40B4-BE49-F238E27FC236}">
                <a16:creationId xmlns:a16="http://schemas.microsoft.com/office/drawing/2014/main" id="{B94D27C8-D9F8-D568-FE18-19B5FE98D621}"/>
              </a:ext>
            </a:extLst>
          </p:cNvPr>
          <p:cNvSpPr>
            <a:spLocks noGrp="1"/>
          </p:cNvSpPr>
          <p:nvPr>
            <p:ph idx="1"/>
          </p:nvPr>
        </p:nvSpPr>
        <p:spPr/>
        <p:txBody>
          <a:bodyPr/>
          <a:lstStyle/>
          <a:p>
            <a:r>
              <a:rPr lang="en-GB" dirty="0"/>
              <a:t>Challenges in Social Media:</a:t>
            </a:r>
            <a:br>
              <a:rPr lang="en-GB" dirty="0"/>
            </a:br>
            <a:r>
              <a:rPr lang="en-GB" dirty="0"/>
              <a:t>- Slow reaction to rapidly spreading complaints or negative content</a:t>
            </a:r>
            <a:br>
              <a:rPr lang="en-GB" dirty="0"/>
            </a:br>
            <a:r>
              <a:rPr lang="en-GB" dirty="0"/>
              <a:t>- Failure to capture brand mentions due to indirect tagging or spelling variations</a:t>
            </a:r>
            <a:br>
              <a:rPr lang="en-GB" dirty="0"/>
            </a:br>
            <a:r>
              <a:rPr lang="en-GB" dirty="0"/>
              <a:t>- Difficulty detecting early signs of negative sentiment or reputational risks</a:t>
            </a:r>
            <a:br>
              <a:rPr lang="en-GB" dirty="0"/>
            </a:br>
            <a:br>
              <a:rPr lang="en-GB" dirty="0"/>
            </a:br>
            <a:r>
              <a:rPr lang="en-GB" dirty="0"/>
              <a:t>Impact on Brand:</a:t>
            </a:r>
            <a:br>
              <a:rPr lang="en-GB" dirty="0"/>
            </a:br>
            <a:r>
              <a:rPr lang="en-GB" dirty="0"/>
              <a:t>- Negative public reactions may intensify before the brand has a chance to respond.</a:t>
            </a:r>
            <a:br>
              <a:rPr lang="en-GB" dirty="0"/>
            </a:br>
            <a:r>
              <a:rPr lang="en-GB" dirty="0"/>
              <a:t>- The brand risks losing control of its public image and message.</a:t>
            </a:r>
            <a:br>
              <a:rPr lang="en-GB" dirty="0"/>
            </a:br>
            <a:r>
              <a:rPr lang="en-GB" dirty="0"/>
              <a:t>- Perceived as out of touch with customer concerns and evolving market sentiment.</a:t>
            </a:r>
            <a:br>
              <a:rPr lang="en-GB" dirty="0"/>
            </a:br>
            <a:br>
              <a:rPr lang="en-GB" dirty="0"/>
            </a:br>
            <a:r>
              <a:rPr lang="en-GB" dirty="0"/>
              <a:t>Investing in intelligent social media supervision goes beyond </a:t>
            </a:r>
            <a:r>
              <a:rPr lang="en-GB" dirty="0" err="1"/>
              <a:t>defense</a:t>
            </a:r>
            <a:r>
              <a:rPr lang="en-GB" dirty="0"/>
              <a:t>—it acts as a strategic tool for nurturing lasting brand value and credibility. </a:t>
            </a:r>
          </a:p>
        </p:txBody>
      </p:sp>
    </p:spTree>
    <p:extLst>
      <p:ext uri="{BB962C8B-B14F-4D97-AF65-F5344CB8AC3E}">
        <p14:creationId xmlns:p14="http://schemas.microsoft.com/office/powerpoint/2010/main" val="3201478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669856-1D3E-6A03-010F-0C9913DD6C35}"/>
              </a:ext>
            </a:extLst>
          </p:cNvPr>
          <p:cNvPicPr>
            <a:picLocks noChangeAspect="1"/>
          </p:cNvPicPr>
          <p:nvPr/>
        </p:nvPicPr>
        <p:blipFill>
          <a:blip r:embed="rId2"/>
          <a:stretch>
            <a:fillRect/>
          </a:stretch>
        </p:blipFill>
        <p:spPr>
          <a:xfrm>
            <a:off x="659219" y="395389"/>
            <a:ext cx="10435855" cy="5822991"/>
          </a:xfrm>
          <a:prstGeom prst="rect">
            <a:avLst/>
          </a:prstGeom>
        </p:spPr>
      </p:pic>
    </p:spTree>
    <p:extLst>
      <p:ext uri="{BB962C8B-B14F-4D97-AF65-F5344CB8AC3E}">
        <p14:creationId xmlns:p14="http://schemas.microsoft.com/office/powerpoint/2010/main" val="350994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2D857-E3FA-0CEE-C039-258449D538CA}"/>
              </a:ext>
            </a:extLst>
          </p:cNvPr>
          <p:cNvSpPr>
            <a:spLocks noGrp="1"/>
          </p:cNvSpPr>
          <p:nvPr>
            <p:ph type="title"/>
          </p:nvPr>
        </p:nvSpPr>
        <p:spPr>
          <a:xfrm>
            <a:off x="1097280" y="286604"/>
            <a:ext cx="10058400" cy="1287016"/>
          </a:xfrm>
        </p:spPr>
        <p:txBody>
          <a:bodyPr>
            <a:normAutofit/>
          </a:bodyPr>
          <a:lstStyle/>
          <a:p>
            <a:pPr algn="ctr"/>
            <a:r>
              <a:rPr lang="en-GB" sz="3600" b="1" dirty="0">
                <a:latin typeface="Georgia" panose="02040502050405020303" pitchFamily="18" charset="0"/>
              </a:rPr>
              <a:t>Social Media </a:t>
            </a:r>
            <a:r>
              <a:rPr lang="en-GB" sz="3600" dirty="0">
                <a:latin typeface="Georgia" panose="02040502050405020303" pitchFamily="18" charset="0"/>
              </a:rPr>
              <a:t>Challenges and Impact Brand Reputation</a:t>
            </a:r>
          </a:p>
        </p:txBody>
      </p:sp>
      <p:sp>
        <p:nvSpPr>
          <p:cNvPr id="4" name="Rectangle 1">
            <a:extLst>
              <a:ext uri="{FF2B5EF4-FFF2-40B4-BE49-F238E27FC236}">
                <a16:creationId xmlns:a16="http://schemas.microsoft.com/office/drawing/2014/main" id="{67010B0C-7C34-C11D-600E-57641D3D2151}"/>
              </a:ext>
            </a:extLst>
          </p:cNvPr>
          <p:cNvSpPr>
            <a:spLocks noGrp="1" noChangeArrowheads="1"/>
          </p:cNvSpPr>
          <p:nvPr>
            <p:ph idx="1"/>
          </p:nvPr>
        </p:nvSpPr>
        <p:spPr bwMode="auto">
          <a:xfrm>
            <a:off x="838200" y="722986"/>
            <a:ext cx="10395098"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endParaRPr lang="en-GB" sz="1800" dirty="0"/>
          </a:p>
          <a:p>
            <a:pPr marL="0" indent="0" eaLnBrk="0" fontAlgn="base" hangingPunct="0">
              <a:lnSpc>
                <a:spcPct val="100000"/>
              </a:lnSpc>
              <a:spcBef>
                <a:spcPct val="0"/>
              </a:spcBef>
              <a:spcAft>
                <a:spcPct val="0"/>
              </a:spcAft>
              <a:buNone/>
            </a:pPr>
            <a:endParaRPr lang="en-GB" sz="1800" dirty="0"/>
          </a:p>
          <a:p>
            <a:pPr marL="0" indent="0" eaLnBrk="0" fontAlgn="base" hangingPunct="0">
              <a:lnSpc>
                <a:spcPct val="100000"/>
              </a:lnSpc>
              <a:spcBef>
                <a:spcPct val="0"/>
              </a:spcBef>
              <a:spcAft>
                <a:spcPct val="0"/>
              </a:spcAft>
              <a:buNone/>
            </a:pPr>
            <a:endParaRPr lang="en-GB" dirty="0">
              <a:latin typeface="Georgia" panose="02040502050405020303" pitchFamily="18" charset="0"/>
            </a:endParaRPr>
          </a:p>
          <a:p>
            <a:pPr marL="0" indent="0" eaLnBrk="0" fontAlgn="base" hangingPunct="0">
              <a:lnSpc>
                <a:spcPct val="100000"/>
              </a:lnSpc>
              <a:spcBef>
                <a:spcPct val="0"/>
              </a:spcBef>
              <a:spcAft>
                <a:spcPct val="0"/>
              </a:spcAft>
              <a:buNone/>
            </a:pPr>
            <a:endParaRPr lang="en-GB" dirty="0">
              <a:latin typeface="Georgia" panose="02040502050405020303" pitchFamily="18" charset="0"/>
            </a:endParaRPr>
          </a:p>
          <a:p>
            <a:pPr marL="0" indent="0" eaLnBrk="0" fontAlgn="base" hangingPunct="0">
              <a:lnSpc>
                <a:spcPct val="100000"/>
              </a:lnSpc>
              <a:spcBef>
                <a:spcPct val="0"/>
              </a:spcBef>
              <a:spcAft>
                <a:spcPct val="0"/>
              </a:spcAft>
              <a:buNone/>
            </a:pPr>
            <a:r>
              <a:rPr lang="en-GB" dirty="0">
                <a:latin typeface="Georgia" panose="02040502050405020303" pitchFamily="18" charset="0"/>
              </a:rPr>
              <a:t>Challenges</a:t>
            </a:r>
          </a:p>
          <a:p>
            <a:pPr marL="0" indent="0" eaLnBrk="0" fontAlgn="base" hangingPunct="0">
              <a:lnSpc>
                <a:spcPct val="100000"/>
              </a:lnSpc>
              <a:spcBef>
                <a:spcPct val="0"/>
              </a:spcBef>
              <a:spcAft>
                <a:spcPct val="0"/>
              </a:spcAft>
              <a:buNone/>
            </a:pPr>
            <a:endParaRPr lang="en-GB" dirty="0">
              <a:latin typeface="Georgia" panose="02040502050405020303" pitchFamily="18" charset="0"/>
            </a:endParaRPr>
          </a:p>
          <a:p>
            <a:pPr eaLnBrk="0" fontAlgn="base" hangingPunct="0">
              <a:lnSpc>
                <a:spcPct val="100000"/>
              </a:lnSpc>
              <a:spcBef>
                <a:spcPct val="0"/>
              </a:spcBef>
              <a:spcAft>
                <a:spcPct val="0"/>
              </a:spcAft>
            </a:pPr>
            <a:r>
              <a:rPr lang="en-GB" dirty="0">
                <a:latin typeface="Georgia" panose="02040502050405020303" pitchFamily="18" charset="0"/>
              </a:rPr>
              <a:t>Slow reaction to rapidly spreading complaints or negative content</a:t>
            </a:r>
          </a:p>
          <a:p>
            <a:pPr eaLnBrk="0" fontAlgn="base" hangingPunct="0">
              <a:lnSpc>
                <a:spcPct val="100000"/>
              </a:lnSpc>
              <a:spcBef>
                <a:spcPct val="0"/>
              </a:spcBef>
              <a:spcAft>
                <a:spcPct val="0"/>
              </a:spcAft>
            </a:pPr>
            <a:r>
              <a:rPr lang="en-GB" dirty="0">
                <a:latin typeface="Georgia" panose="02040502050405020303" pitchFamily="18" charset="0"/>
              </a:rPr>
              <a:t>Failure to capture brand mentions due to indirect tagging or spelling variations</a:t>
            </a:r>
          </a:p>
          <a:p>
            <a:pPr eaLnBrk="0" fontAlgn="base" hangingPunct="0">
              <a:lnSpc>
                <a:spcPct val="100000"/>
              </a:lnSpc>
              <a:spcBef>
                <a:spcPct val="0"/>
              </a:spcBef>
              <a:spcAft>
                <a:spcPct val="0"/>
              </a:spcAft>
            </a:pPr>
            <a:r>
              <a:rPr lang="en-GB" dirty="0">
                <a:latin typeface="Georgia" panose="02040502050405020303" pitchFamily="18" charset="0"/>
              </a:rPr>
              <a:t>Difficulty detecting early signs of negative sentiment or reputational risks</a:t>
            </a:r>
          </a:p>
          <a:p>
            <a:pPr marL="0" indent="0" eaLnBrk="0" fontAlgn="base" hangingPunct="0">
              <a:lnSpc>
                <a:spcPct val="100000"/>
              </a:lnSpc>
              <a:spcBef>
                <a:spcPct val="0"/>
              </a:spcBef>
              <a:spcAft>
                <a:spcPct val="0"/>
              </a:spcAft>
              <a:buNone/>
            </a:pPr>
            <a:endParaRPr kumimoji="0" lang="en-GB" altLang="en-US" b="0" i="0" u="none" strike="noStrike" cap="none" normalizeH="0" baseline="0" dirty="0">
              <a:ln>
                <a:noFill/>
              </a:ln>
              <a:solidFill>
                <a:schemeClr val="tx1"/>
              </a:solidFill>
              <a:effectLst/>
              <a:latin typeface="Georgia" panose="02040502050405020303" pitchFamily="18" charset="0"/>
            </a:endParaRPr>
          </a:p>
          <a:p>
            <a:pPr marL="0" indent="0" eaLnBrk="0" fontAlgn="base" hangingPunct="0">
              <a:lnSpc>
                <a:spcPct val="100000"/>
              </a:lnSpc>
              <a:spcBef>
                <a:spcPct val="0"/>
              </a:spcBef>
              <a:spcAft>
                <a:spcPct val="0"/>
              </a:spcAft>
              <a:buNone/>
            </a:pPr>
            <a:r>
              <a:rPr lang="en-GB" altLang="en-US" dirty="0">
                <a:latin typeface="Georgia" panose="02040502050405020303" pitchFamily="18" charset="0"/>
              </a:rPr>
              <a:t>Impact on Brand</a:t>
            </a:r>
            <a:endParaRPr kumimoji="0" lang="en-GB" altLang="en-US" b="0" i="0" u="none" strike="noStrike" cap="none" normalizeH="0" baseline="0" dirty="0">
              <a:ln>
                <a:noFill/>
              </a:ln>
              <a:solidFill>
                <a:schemeClr val="tx1"/>
              </a:solidFill>
              <a:effectLst/>
              <a:latin typeface="Georgia" panose="02040502050405020303" pitchFamily="18" charset="0"/>
            </a:endParaRPr>
          </a:p>
          <a:p>
            <a:pPr marL="0" indent="0" eaLnBrk="0" fontAlgn="base" hangingPunct="0">
              <a:lnSpc>
                <a:spcPct val="100000"/>
              </a:lnSpc>
              <a:spcBef>
                <a:spcPct val="0"/>
              </a:spcBef>
              <a:spcAft>
                <a:spcPct val="0"/>
              </a:spcAft>
              <a:buNone/>
            </a:pPr>
            <a:r>
              <a:rPr lang="en-GB" dirty="0">
                <a:latin typeface="Georgia" panose="02040502050405020303" pitchFamily="18" charset="0"/>
              </a:rPr>
              <a:t>Negative public reactions may intensify before the brand has a chance to respond</a:t>
            </a:r>
          </a:p>
          <a:p>
            <a:pPr marL="0" indent="0" eaLnBrk="0" fontAlgn="base" hangingPunct="0">
              <a:lnSpc>
                <a:spcPct val="100000"/>
              </a:lnSpc>
              <a:spcBef>
                <a:spcPct val="0"/>
              </a:spcBef>
              <a:spcAft>
                <a:spcPct val="0"/>
              </a:spcAft>
              <a:buNone/>
            </a:pPr>
            <a:r>
              <a:rPr lang="en-GB" dirty="0">
                <a:latin typeface="Georgia" panose="02040502050405020303" pitchFamily="18" charset="0"/>
              </a:rPr>
              <a:t>The brand risks losing control of its public image and message</a:t>
            </a:r>
          </a:p>
          <a:p>
            <a:pPr marL="0" indent="0" eaLnBrk="0" fontAlgn="base" hangingPunct="0">
              <a:lnSpc>
                <a:spcPct val="100000"/>
              </a:lnSpc>
              <a:spcBef>
                <a:spcPct val="0"/>
              </a:spcBef>
              <a:spcAft>
                <a:spcPct val="0"/>
              </a:spcAft>
              <a:buNone/>
            </a:pPr>
            <a:r>
              <a:rPr lang="en-GB" dirty="0">
                <a:latin typeface="Georgia" panose="02040502050405020303" pitchFamily="18" charset="0"/>
              </a:rPr>
              <a:t>Perceived as out of touch with customer concerns and evolving market sentiment.</a:t>
            </a:r>
          </a:p>
          <a:p>
            <a:pPr marL="0" indent="0" eaLnBrk="0" fontAlgn="base" hangingPunct="0">
              <a:lnSpc>
                <a:spcPct val="100000"/>
              </a:lnSpc>
              <a:spcBef>
                <a:spcPct val="0"/>
              </a:spcBef>
              <a:spcAft>
                <a:spcPct val="0"/>
              </a:spcAft>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70559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EA5BBA-E07A-F8A4-3BBB-92E4C3D1BC2E}"/>
              </a:ext>
            </a:extLst>
          </p:cNvPr>
          <p:cNvPicPr>
            <a:picLocks noChangeAspect="1"/>
          </p:cNvPicPr>
          <p:nvPr/>
        </p:nvPicPr>
        <p:blipFill>
          <a:blip r:embed="rId2"/>
          <a:stretch>
            <a:fillRect/>
          </a:stretch>
        </p:blipFill>
        <p:spPr>
          <a:xfrm>
            <a:off x="478466" y="293028"/>
            <a:ext cx="11217348" cy="5847273"/>
          </a:xfrm>
          <a:prstGeom prst="rect">
            <a:avLst/>
          </a:prstGeom>
        </p:spPr>
      </p:pic>
    </p:spTree>
    <p:extLst>
      <p:ext uri="{BB962C8B-B14F-4D97-AF65-F5344CB8AC3E}">
        <p14:creationId xmlns:p14="http://schemas.microsoft.com/office/powerpoint/2010/main" val="2885876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B8469-5E71-9064-D903-C29F6EB47A50}"/>
              </a:ext>
            </a:extLst>
          </p:cNvPr>
          <p:cNvSpPr>
            <a:spLocks noGrp="1"/>
          </p:cNvSpPr>
          <p:nvPr>
            <p:ph type="title"/>
          </p:nvPr>
        </p:nvSpPr>
        <p:spPr/>
        <p:txBody>
          <a:bodyPr>
            <a:normAutofit/>
          </a:bodyPr>
          <a:lstStyle/>
          <a:p>
            <a:pPr algn="ctr"/>
            <a:r>
              <a:rPr lang="en-GB" b="1" dirty="0">
                <a:latin typeface="Georgia" panose="02040502050405020303" pitchFamily="18" charset="0"/>
              </a:rPr>
              <a:t>Sentiment</a:t>
            </a:r>
            <a:r>
              <a:rPr lang="en-GB" dirty="0">
                <a:latin typeface="Georgia" panose="02040502050405020303" pitchFamily="18" charset="0"/>
              </a:rPr>
              <a:t> Challenges and Impact Brand Reputation</a:t>
            </a:r>
          </a:p>
        </p:txBody>
      </p:sp>
      <p:graphicFrame>
        <p:nvGraphicFramePr>
          <p:cNvPr id="5" name="Content Placeholder 4">
            <a:extLst>
              <a:ext uri="{FF2B5EF4-FFF2-40B4-BE49-F238E27FC236}">
                <a16:creationId xmlns:a16="http://schemas.microsoft.com/office/drawing/2014/main" id="{732D9E42-A902-CEFC-7FFF-94CEBF3D58AE}"/>
              </a:ext>
            </a:extLst>
          </p:cNvPr>
          <p:cNvGraphicFramePr>
            <a:graphicFrameLocks noGrp="1"/>
          </p:cNvGraphicFramePr>
          <p:nvPr>
            <p:ph idx="1"/>
            <p:extLst>
              <p:ext uri="{D42A27DB-BD31-4B8C-83A1-F6EECF244321}">
                <p14:modId xmlns:p14="http://schemas.microsoft.com/office/powerpoint/2010/main" val="867065652"/>
              </p:ext>
            </p:extLst>
          </p:nvPr>
        </p:nvGraphicFramePr>
        <p:xfrm>
          <a:off x="838200" y="1802218"/>
          <a:ext cx="10515600" cy="4061636"/>
        </p:xfrm>
        <a:graphic>
          <a:graphicData uri="http://schemas.openxmlformats.org/drawingml/2006/table">
            <a:tbl>
              <a:tblPr/>
              <a:tblGrid>
                <a:gridCol w="5257800">
                  <a:extLst>
                    <a:ext uri="{9D8B030D-6E8A-4147-A177-3AD203B41FA5}">
                      <a16:colId xmlns:a16="http://schemas.microsoft.com/office/drawing/2014/main" val="3694276843"/>
                    </a:ext>
                  </a:extLst>
                </a:gridCol>
                <a:gridCol w="5257800">
                  <a:extLst>
                    <a:ext uri="{9D8B030D-6E8A-4147-A177-3AD203B41FA5}">
                      <a16:colId xmlns:a16="http://schemas.microsoft.com/office/drawing/2014/main" val="948801045"/>
                    </a:ext>
                  </a:extLst>
                </a:gridCol>
              </a:tblGrid>
              <a:tr h="1015409">
                <a:tc>
                  <a:txBody>
                    <a:bodyPr/>
                    <a:lstStyle/>
                    <a:p>
                      <a:pPr>
                        <a:buNone/>
                      </a:pPr>
                      <a:r>
                        <a:rPr lang="en-GB"/>
                        <a:t>Risk</a:t>
                      </a:r>
                    </a:p>
                  </a:txBody>
                  <a:tcPr anchor="ctr">
                    <a:lnL>
                      <a:noFill/>
                    </a:lnL>
                    <a:lnR>
                      <a:noFill/>
                    </a:lnR>
                    <a:lnT>
                      <a:noFill/>
                    </a:lnT>
                    <a:lnB>
                      <a:noFill/>
                    </a:lnB>
                    <a:noFill/>
                  </a:tcPr>
                </a:tc>
                <a:tc>
                  <a:txBody>
                    <a:bodyPr/>
                    <a:lstStyle/>
                    <a:p>
                      <a:pPr>
                        <a:buNone/>
                      </a:pPr>
                      <a:r>
                        <a:rPr lang="en-GB"/>
                        <a:t>Impact</a:t>
                      </a:r>
                    </a:p>
                  </a:txBody>
                  <a:tcPr anchor="ctr">
                    <a:lnL>
                      <a:noFill/>
                    </a:lnL>
                    <a:lnR>
                      <a:noFill/>
                    </a:lnR>
                    <a:lnT>
                      <a:noFill/>
                    </a:lnT>
                    <a:lnB>
                      <a:noFill/>
                    </a:lnB>
                    <a:noFill/>
                  </a:tcPr>
                </a:tc>
                <a:extLst>
                  <a:ext uri="{0D108BD9-81ED-4DB2-BD59-A6C34878D82A}">
                    <a16:rowId xmlns:a16="http://schemas.microsoft.com/office/drawing/2014/main" val="2417421022"/>
                  </a:ext>
                </a:extLst>
              </a:tr>
              <a:tr h="1015409">
                <a:tc>
                  <a:txBody>
                    <a:bodyPr/>
                    <a:lstStyle/>
                    <a:p>
                      <a:pPr>
                        <a:buNone/>
                      </a:pPr>
                      <a:r>
                        <a:rPr lang="en-GB"/>
                        <a:t>Misreading sarcasm/slang/emojis</a:t>
                      </a:r>
                    </a:p>
                  </a:txBody>
                  <a:tcPr anchor="ctr">
                    <a:lnL>
                      <a:noFill/>
                    </a:lnL>
                    <a:lnR>
                      <a:noFill/>
                    </a:lnR>
                    <a:lnT>
                      <a:noFill/>
                    </a:lnT>
                    <a:lnB>
                      <a:noFill/>
                    </a:lnB>
                    <a:noFill/>
                  </a:tcPr>
                </a:tc>
                <a:tc>
                  <a:txBody>
                    <a:bodyPr/>
                    <a:lstStyle/>
                    <a:p>
                      <a:pPr>
                        <a:buNone/>
                      </a:pPr>
                      <a:r>
                        <a:rPr lang="en-GB"/>
                        <a:t>False positivity or false alarms</a:t>
                      </a:r>
                    </a:p>
                  </a:txBody>
                  <a:tcPr anchor="ctr">
                    <a:lnL>
                      <a:noFill/>
                    </a:lnL>
                    <a:lnR>
                      <a:noFill/>
                    </a:lnR>
                    <a:lnT>
                      <a:noFill/>
                    </a:lnT>
                    <a:lnB>
                      <a:noFill/>
                    </a:lnB>
                    <a:noFill/>
                  </a:tcPr>
                </a:tc>
                <a:extLst>
                  <a:ext uri="{0D108BD9-81ED-4DB2-BD59-A6C34878D82A}">
                    <a16:rowId xmlns:a16="http://schemas.microsoft.com/office/drawing/2014/main" val="3358363661"/>
                  </a:ext>
                </a:extLst>
              </a:tr>
              <a:tr h="1015409">
                <a:tc>
                  <a:txBody>
                    <a:bodyPr/>
                    <a:lstStyle/>
                    <a:p>
                      <a:pPr>
                        <a:buNone/>
                      </a:pPr>
                      <a:r>
                        <a:rPr lang="en-GB"/>
                        <a:t>One-size-fits-all language models</a:t>
                      </a:r>
                    </a:p>
                  </a:txBody>
                  <a:tcPr anchor="ctr">
                    <a:lnL>
                      <a:noFill/>
                    </a:lnL>
                    <a:lnR>
                      <a:noFill/>
                    </a:lnR>
                    <a:lnT>
                      <a:noFill/>
                    </a:lnT>
                    <a:lnB>
                      <a:noFill/>
                    </a:lnB>
                    <a:noFill/>
                  </a:tcPr>
                </a:tc>
                <a:tc>
                  <a:txBody>
                    <a:bodyPr/>
                    <a:lstStyle/>
                    <a:p>
                      <a:pPr>
                        <a:buNone/>
                      </a:pPr>
                      <a:r>
                        <a:rPr lang="en-GB"/>
                        <a:t>Ignoring platform tone (Twitter vs LinkedIn)</a:t>
                      </a:r>
                    </a:p>
                  </a:txBody>
                  <a:tcPr anchor="ctr">
                    <a:lnL>
                      <a:noFill/>
                    </a:lnL>
                    <a:lnR>
                      <a:noFill/>
                    </a:lnR>
                    <a:lnT>
                      <a:noFill/>
                    </a:lnT>
                    <a:lnB>
                      <a:noFill/>
                    </a:lnB>
                    <a:noFill/>
                  </a:tcPr>
                </a:tc>
                <a:extLst>
                  <a:ext uri="{0D108BD9-81ED-4DB2-BD59-A6C34878D82A}">
                    <a16:rowId xmlns:a16="http://schemas.microsoft.com/office/drawing/2014/main" val="2841436526"/>
                  </a:ext>
                </a:extLst>
              </a:tr>
              <a:tr h="1015409">
                <a:tc>
                  <a:txBody>
                    <a:bodyPr/>
                    <a:lstStyle/>
                    <a:p>
                      <a:pPr>
                        <a:buNone/>
                      </a:pPr>
                      <a:r>
                        <a:rPr lang="en-GB"/>
                        <a:t>No sentiment trend tracking</a:t>
                      </a:r>
                    </a:p>
                  </a:txBody>
                  <a:tcPr anchor="ctr">
                    <a:lnL>
                      <a:noFill/>
                    </a:lnL>
                    <a:lnR>
                      <a:noFill/>
                    </a:lnR>
                    <a:lnT>
                      <a:noFill/>
                    </a:lnT>
                    <a:lnB>
                      <a:noFill/>
                    </a:lnB>
                    <a:noFill/>
                  </a:tcPr>
                </a:tc>
                <a:tc>
                  <a:txBody>
                    <a:bodyPr/>
                    <a:lstStyle/>
                    <a:p>
                      <a:pPr>
                        <a:buNone/>
                      </a:pPr>
                      <a:r>
                        <a:rPr lang="en-GB" dirty="0"/>
                        <a:t>Missed mood shifts before major issues arise</a:t>
                      </a:r>
                    </a:p>
                  </a:txBody>
                  <a:tcPr anchor="ctr">
                    <a:lnL>
                      <a:noFill/>
                    </a:lnL>
                    <a:lnR>
                      <a:noFill/>
                    </a:lnR>
                    <a:lnT>
                      <a:noFill/>
                    </a:lnT>
                    <a:lnB>
                      <a:noFill/>
                    </a:lnB>
                    <a:noFill/>
                  </a:tcPr>
                </a:tc>
                <a:extLst>
                  <a:ext uri="{0D108BD9-81ED-4DB2-BD59-A6C34878D82A}">
                    <a16:rowId xmlns:a16="http://schemas.microsoft.com/office/drawing/2014/main" val="4220294729"/>
                  </a:ext>
                </a:extLst>
              </a:tr>
            </a:tbl>
          </a:graphicData>
        </a:graphic>
      </p:graphicFrame>
    </p:spTree>
    <p:extLst>
      <p:ext uri="{BB962C8B-B14F-4D97-AF65-F5344CB8AC3E}">
        <p14:creationId xmlns:p14="http://schemas.microsoft.com/office/powerpoint/2010/main" val="1134729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BC774-611E-AAA0-3188-CD67E8997D98}"/>
              </a:ext>
            </a:extLst>
          </p:cNvPr>
          <p:cNvSpPr>
            <a:spLocks noGrp="1"/>
          </p:cNvSpPr>
          <p:nvPr>
            <p:ph type="title"/>
          </p:nvPr>
        </p:nvSpPr>
        <p:spPr/>
        <p:txBody>
          <a:bodyPr/>
          <a:lstStyle/>
          <a:p>
            <a:r>
              <a:rPr lang="en-GB" b="1" dirty="0">
                <a:latin typeface="Georgia" panose="02040502050405020303" pitchFamily="18" charset="0"/>
              </a:rPr>
              <a:t>Recommendations</a:t>
            </a:r>
          </a:p>
        </p:txBody>
      </p:sp>
      <p:sp>
        <p:nvSpPr>
          <p:cNvPr id="3" name="Content Placeholder 2">
            <a:extLst>
              <a:ext uri="{FF2B5EF4-FFF2-40B4-BE49-F238E27FC236}">
                <a16:creationId xmlns:a16="http://schemas.microsoft.com/office/drawing/2014/main" id="{2166E89B-2562-C6E8-9264-DF793923E710}"/>
              </a:ext>
            </a:extLst>
          </p:cNvPr>
          <p:cNvSpPr>
            <a:spLocks noGrp="1"/>
          </p:cNvSpPr>
          <p:nvPr>
            <p:ph idx="1"/>
          </p:nvPr>
        </p:nvSpPr>
        <p:spPr/>
        <p:txBody>
          <a:bodyPr/>
          <a:lstStyle/>
          <a:p>
            <a:r>
              <a:rPr lang="en-GB" sz="2400" dirty="0">
                <a:latin typeface="Georgia" panose="02040502050405020303" pitchFamily="18" charset="0"/>
              </a:rPr>
              <a:t>Deploy </a:t>
            </a:r>
            <a:r>
              <a:rPr lang="en-GB" sz="2400" b="1" dirty="0">
                <a:latin typeface="Georgia" panose="02040502050405020303" pitchFamily="18" charset="0"/>
              </a:rPr>
              <a:t>AI-based monitoring</a:t>
            </a:r>
            <a:r>
              <a:rPr lang="en-GB" sz="2400" dirty="0">
                <a:latin typeface="Georgia" panose="02040502050405020303" pitchFamily="18" charset="0"/>
              </a:rPr>
              <a:t> tools with NLP capabilities</a:t>
            </a:r>
          </a:p>
          <a:p>
            <a:r>
              <a:rPr lang="en-GB" sz="2400" dirty="0">
                <a:latin typeface="Georgia" panose="02040502050405020303" pitchFamily="18" charset="0"/>
              </a:rPr>
              <a:t>Build a </a:t>
            </a:r>
            <a:r>
              <a:rPr lang="en-GB" sz="2400" b="1" dirty="0">
                <a:latin typeface="Georgia" panose="02040502050405020303" pitchFamily="18" charset="0"/>
              </a:rPr>
              <a:t>real-time dashboard</a:t>
            </a:r>
            <a:r>
              <a:rPr lang="en-GB" sz="2400" dirty="0">
                <a:latin typeface="Georgia" panose="02040502050405020303" pitchFamily="18" charset="0"/>
              </a:rPr>
              <a:t> for mentions, sentiment, and influencer spikes</a:t>
            </a:r>
          </a:p>
          <a:p>
            <a:r>
              <a:rPr lang="en-GB" sz="2400" dirty="0">
                <a:latin typeface="Georgia" panose="02040502050405020303" pitchFamily="18" charset="0"/>
              </a:rPr>
              <a:t>Create a </a:t>
            </a:r>
            <a:r>
              <a:rPr lang="en-GB" sz="2400" b="1" dirty="0">
                <a:latin typeface="Georgia" panose="02040502050405020303" pitchFamily="18" charset="0"/>
              </a:rPr>
              <a:t>data-driven crisis response framework</a:t>
            </a:r>
            <a:endParaRPr lang="en-GB" sz="2400" dirty="0">
              <a:latin typeface="Georgia" panose="02040502050405020303" pitchFamily="18" charset="0"/>
            </a:endParaRPr>
          </a:p>
          <a:p>
            <a:r>
              <a:rPr lang="en-GB" sz="2400" dirty="0">
                <a:latin typeface="Georgia" panose="02040502050405020303" pitchFamily="18" charset="0"/>
              </a:rPr>
              <a:t>Train ML models on brand-specific tone and language patterns</a:t>
            </a:r>
          </a:p>
          <a:p>
            <a:endParaRPr lang="en-GB" dirty="0"/>
          </a:p>
        </p:txBody>
      </p:sp>
    </p:spTree>
    <p:extLst>
      <p:ext uri="{BB962C8B-B14F-4D97-AF65-F5344CB8AC3E}">
        <p14:creationId xmlns:p14="http://schemas.microsoft.com/office/powerpoint/2010/main" val="790673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80A3A-3C2C-23E7-7159-7931207C6759}"/>
              </a:ext>
            </a:extLst>
          </p:cNvPr>
          <p:cNvSpPr>
            <a:spLocks noGrp="1"/>
          </p:cNvSpPr>
          <p:nvPr>
            <p:ph type="title"/>
          </p:nvPr>
        </p:nvSpPr>
        <p:spPr/>
        <p:txBody>
          <a:bodyPr>
            <a:normAutofit/>
          </a:bodyPr>
          <a:lstStyle/>
          <a:p>
            <a:r>
              <a:rPr lang="en-GB" b="1" dirty="0">
                <a:latin typeface="Georgia" panose="02040502050405020303" pitchFamily="18" charset="0"/>
              </a:rPr>
              <a:t>Data Dictionary</a:t>
            </a:r>
          </a:p>
        </p:txBody>
      </p:sp>
      <p:pic>
        <p:nvPicPr>
          <p:cNvPr id="5" name="Content Placeholder 4">
            <a:extLst>
              <a:ext uri="{FF2B5EF4-FFF2-40B4-BE49-F238E27FC236}">
                <a16:creationId xmlns:a16="http://schemas.microsoft.com/office/drawing/2014/main" id="{87A6D9F2-A398-5F36-8967-B534A00C5F68}"/>
              </a:ext>
            </a:extLst>
          </p:cNvPr>
          <p:cNvPicPr>
            <a:picLocks noGrp="1" noChangeAspect="1"/>
          </p:cNvPicPr>
          <p:nvPr>
            <p:ph idx="1"/>
          </p:nvPr>
        </p:nvPicPr>
        <p:blipFill>
          <a:blip r:embed="rId2"/>
          <a:stretch>
            <a:fillRect/>
          </a:stretch>
        </p:blipFill>
        <p:spPr>
          <a:xfrm>
            <a:off x="2587443" y="2128749"/>
            <a:ext cx="7077439" cy="3457753"/>
          </a:xfrm>
        </p:spPr>
      </p:pic>
    </p:spTree>
    <p:extLst>
      <p:ext uri="{BB962C8B-B14F-4D97-AF65-F5344CB8AC3E}">
        <p14:creationId xmlns:p14="http://schemas.microsoft.com/office/powerpoint/2010/main" val="1515510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28710-9C37-F7B5-DBFB-EC43D8F958C7}"/>
              </a:ext>
            </a:extLst>
          </p:cNvPr>
          <p:cNvSpPr>
            <a:spLocks noGrp="1"/>
          </p:cNvSpPr>
          <p:nvPr>
            <p:ph type="title"/>
          </p:nvPr>
        </p:nvSpPr>
        <p:spPr/>
        <p:txBody>
          <a:bodyPr/>
          <a:lstStyle/>
          <a:p>
            <a:r>
              <a:rPr lang="en-GB" b="1" dirty="0">
                <a:latin typeface="Georgia" panose="02040502050405020303" pitchFamily="18" charset="0"/>
              </a:rPr>
              <a:t>Conclusion</a:t>
            </a:r>
          </a:p>
        </p:txBody>
      </p:sp>
      <p:sp>
        <p:nvSpPr>
          <p:cNvPr id="3" name="Content Placeholder 2">
            <a:extLst>
              <a:ext uri="{FF2B5EF4-FFF2-40B4-BE49-F238E27FC236}">
                <a16:creationId xmlns:a16="http://schemas.microsoft.com/office/drawing/2014/main" id="{A9D4F8D5-608F-3DAB-5D9D-38F5A259BCCE}"/>
              </a:ext>
            </a:extLst>
          </p:cNvPr>
          <p:cNvSpPr>
            <a:spLocks noGrp="1"/>
          </p:cNvSpPr>
          <p:nvPr>
            <p:ph idx="1"/>
          </p:nvPr>
        </p:nvSpPr>
        <p:spPr/>
        <p:txBody>
          <a:bodyPr/>
          <a:lstStyle/>
          <a:p>
            <a:r>
              <a:rPr lang="en-GB" dirty="0"/>
              <a:t>In today’s digital landscape, social media is both a powerful opportunity and a potential risk for brand reputation. The speed at which negative content can spread, combined with the public’s demand for timely and authentic responses, means that brands must be more vigilant than ever.</a:t>
            </a:r>
          </a:p>
          <a:p>
            <a:r>
              <a:rPr lang="en-GB" dirty="0"/>
              <a:t>Challenges such as delayed responses, inconsistent messaging, and the inability to detect sentiment trends in real time can severely undermine customer trust and brand integrity. When mishandled, social media crises don’t just fade—they leave a lasting digital trail that can impact customer loyalty, revenue, and stakeholder confidence.</a:t>
            </a:r>
          </a:p>
          <a:p>
            <a:r>
              <a:rPr lang="en-GB" dirty="0"/>
              <a:t>To safeguard and strengthen reputation, brands must invest in proactive monitoring, real-time analytics, and coordinated communication strategies. In doing so, they not only mitigate risk but also position themselves as transparent, responsive, and customer-focused leaders in their industry.</a:t>
            </a:r>
          </a:p>
          <a:p>
            <a:endParaRPr lang="en-GB" dirty="0"/>
          </a:p>
        </p:txBody>
      </p:sp>
    </p:spTree>
    <p:extLst>
      <p:ext uri="{BB962C8B-B14F-4D97-AF65-F5344CB8AC3E}">
        <p14:creationId xmlns:p14="http://schemas.microsoft.com/office/powerpoint/2010/main" val="3146614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F9BF1-4FC3-D5C9-F7F8-EADD9D28F1B4}"/>
              </a:ext>
            </a:extLst>
          </p:cNvPr>
          <p:cNvSpPr>
            <a:spLocks noGrp="1"/>
          </p:cNvSpPr>
          <p:nvPr>
            <p:ph type="title"/>
          </p:nvPr>
        </p:nvSpPr>
        <p:spPr>
          <a:xfrm>
            <a:off x="838200" y="365125"/>
            <a:ext cx="10515600" cy="2457819"/>
          </a:xfrm>
        </p:spPr>
        <p:txBody>
          <a:bodyPr>
            <a:normAutofit/>
          </a:bodyPr>
          <a:lstStyle/>
          <a:p>
            <a:r>
              <a:rPr lang="en-GB" dirty="0">
                <a:latin typeface="Algerian" panose="04020705040A02060702" pitchFamily="82" charset="0"/>
              </a:rPr>
              <a:t>Thank you……</a:t>
            </a:r>
            <a:br>
              <a:rPr lang="en-GB" dirty="0">
                <a:latin typeface="Algerian" panose="04020705040A02060702" pitchFamily="82" charset="0"/>
              </a:rPr>
            </a:br>
            <a:br>
              <a:rPr lang="en-GB" dirty="0">
                <a:latin typeface="Algerian" panose="04020705040A02060702" pitchFamily="82" charset="0"/>
              </a:rPr>
            </a:br>
            <a:r>
              <a:rPr lang="en-GB" dirty="0">
                <a:latin typeface="Algerian" panose="04020705040A02060702" pitchFamily="82" charset="0"/>
              </a:rPr>
              <a:t>By Faith Ejele</a:t>
            </a:r>
          </a:p>
        </p:txBody>
      </p:sp>
    </p:spTree>
    <p:extLst>
      <p:ext uri="{BB962C8B-B14F-4D97-AF65-F5344CB8AC3E}">
        <p14:creationId xmlns:p14="http://schemas.microsoft.com/office/powerpoint/2010/main" val="3715947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92AAB-9195-5E5D-0212-0478316AA633}"/>
              </a:ext>
            </a:extLst>
          </p:cNvPr>
          <p:cNvSpPr>
            <a:spLocks noGrp="1"/>
          </p:cNvSpPr>
          <p:nvPr>
            <p:ph type="title"/>
          </p:nvPr>
        </p:nvSpPr>
        <p:spPr/>
        <p:txBody>
          <a:bodyPr>
            <a:normAutofit/>
          </a:bodyPr>
          <a:lstStyle/>
          <a:p>
            <a:r>
              <a:rPr lang="en-GB" b="1" dirty="0">
                <a:latin typeface="Georgia" panose="02040502050405020303" pitchFamily="18" charset="0"/>
              </a:rPr>
              <a:t>Introduction</a:t>
            </a:r>
          </a:p>
        </p:txBody>
      </p:sp>
      <p:sp>
        <p:nvSpPr>
          <p:cNvPr id="3" name="Content Placeholder 2">
            <a:extLst>
              <a:ext uri="{FF2B5EF4-FFF2-40B4-BE49-F238E27FC236}">
                <a16:creationId xmlns:a16="http://schemas.microsoft.com/office/drawing/2014/main" id="{12AFD56A-5915-95E0-7772-B781E8D00B65}"/>
              </a:ext>
            </a:extLst>
          </p:cNvPr>
          <p:cNvSpPr>
            <a:spLocks noGrp="1"/>
          </p:cNvSpPr>
          <p:nvPr>
            <p:ph idx="1"/>
          </p:nvPr>
        </p:nvSpPr>
        <p:spPr/>
        <p:txBody>
          <a:bodyPr>
            <a:normAutofit fontScale="92500" lnSpcReduction="10000"/>
          </a:bodyPr>
          <a:lstStyle/>
          <a:p>
            <a:r>
              <a:rPr lang="en-GB" sz="2400" dirty="0">
                <a:latin typeface="Georgia" panose="02040502050405020303" pitchFamily="18" charset="0"/>
              </a:rPr>
              <a:t>In today’s hyper-connected world, a brand’s reputation is largely influenced by online dialogue. Social media monitoring has evolved from a supportive function to a critical necessity. Detecting negative sentiment early, responding swiftly to public concerns, and engaging authentically with audiences empower brands to mitigate risks before they escalate.</a:t>
            </a:r>
          </a:p>
          <a:p>
            <a:r>
              <a:rPr lang="en-GB" sz="2400" dirty="0">
                <a:latin typeface="Georgia" panose="02040502050405020303" pitchFamily="18" charset="0"/>
              </a:rPr>
              <a:t>Leveraging advanced technologies such as sentiment analysis, real-time monitoring systems, and well-structured crisis response protocols enables organizations to strategically shape public perception, react quickly to emerging issues. Strengthen customer engagement and loyalty, Preserve brand integrity and trust in a competitive environment</a:t>
            </a:r>
          </a:p>
          <a:p>
            <a:r>
              <a:rPr lang="en-GB" sz="2400" dirty="0">
                <a:latin typeface="Georgia" panose="02040502050405020303" pitchFamily="18" charset="0"/>
              </a:rPr>
              <a:t>Ultimately, investing in intelligent social media oversight is not merely a </a:t>
            </a:r>
            <a:r>
              <a:rPr lang="en-GB" sz="2400" dirty="0" err="1">
                <a:latin typeface="Georgia" panose="02040502050405020303" pitchFamily="18" charset="0"/>
              </a:rPr>
              <a:t>defense</a:t>
            </a:r>
            <a:r>
              <a:rPr lang="en-GB" sz="2400" dirty="0">
                <a:latin typeface="Georgia" panose="02040502050405020303" pitchFamily="18" charset="0"/>
              </a:rPr>
              <a:t> mechanism—it is a strategic asset for building sustainable brand equity.</a:t>
            </a:r>
          </a:p>
          <a:p>
            <a:endParaRPr lang="en-GB" sz="2400" dirty="0">
              <a:latin typeface="Georgia" panose="02040502050405020303" pitchFamily="18" charset="0"/>
            </a:endParaRPr>
          </a:p>
          <a:p>
            <a:pPr marL="0" indent="0">
              <a:buNone/>
            </a:pPr>
            <a:endParaRPr lang="en-GB" dirty="0"/>
          </a:p>
        </p:txBody>
      </p:sp>
    </p:spTree>
    <p:extLst>
      <p:ext uri="{BB962C8B-B14F-4D97-AF65-F5344CB8AC3E}">
        <p14:creationId xmlns:p14="http://schemas.microsoft.com/office/powerpoint/2010/main" val="2418775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25AD2-5452-46D5-CCC9-131C4963E7A8}"/>
              </a:ext>
            </a:extLst>
          </p:cNvPr>
          <p:cNvSpPr>
            <a:spLocks noGrp="1"/>
          </p:cNvSpPr>
          <p:nvPr>
            <p:ph type="title"/>
          </p:nvPr>
        </p:nvSpPr>
        <p:spPr/>
        <p:txBody>
          <a:bodyPr/>
          <a:lstStyle/>
          <a:p>
            <a:pPr algn="ctr"/>
            <a:r>
              <a:rPr lang="en-GB" b="1" dirty="0">
                <a:latin typeface="Georgia" panose="02040502050405020303" pitchFamily="18" charset="0"/>
              </a:rPr>
              <a:t>Introduction</a:t>
            </a:r>
          </a:p>
        </p:txBody>
      </p:sp>
      <p:pic>
        <p:nvPicPr>
          <p:cNvPr id="5" name="Content Placeholder 4">
            <a:extLst>
              <a:ext uri="{FF2B5EF4-FFF2-40B4-BE49-F238E27FC236}">
                <a16:creationId xmlns:a16="http://schemas.microsoft.com/office/drawing/2014/main" id="{E0F34DBD-7266-6789-135E-5ADAE1FD700F}"/>
              </a:ext>
            </a:extLst>
          </p:cNvPr>
          <p:cNvPicPr>
            <a:picLocks noGrp="1" noChangeAspect="1"/>
          </p:cNvPicPr>
          <p:nvPr>
            <p:ph idx="1"/>
          </p:nvPr>
        </p:nvPicPr>
        <p:blipFill>
          <a:blip r:embed="rId2"/>
          <a:stretch>
            <a:fillRect/>
          </a:stretch>
        </p:blipFill>
        <p:spPr>
          <a:xfrm>
            <a:off x="2830343" y="2566921"/>
            <a:ext cx="6591639" cy="2581408"/>
          </a:xfrm>
        </p:spPr>
      </p:pic>
    </p:spTree>
    <p:extLst>
      <p:ext uri="{BB962C8B-B14F-4D97-AF65-F5344CB8AC3E}">
        <p14:creationId xmlns:p14="http://schemas.microsoft.com/office/powerpoint/2010/main" val="2094856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90970-7D12-BF90-96EB-82F70C4E733F}"/>
              </a:ext>
            </a:extLst>
          </p:cNvPr>
          <p:cNvSpPr>
            <a:spLocks noGrp="1"/>
          </p:cNvSpPr>
          <p:nvPr>
            <p:ph type="title"/>
          </p:nvPr>
        </p:nvSpPr>
        <p:spPr/>
        <p:txBody>
          <a:bodyPr/>
          <a:lstStyle/>
          <a:p>
            <a:pPr algn="ctr"/>
            <a:r>
              <a:rPr lang="en-GB" b="1" dirty="0">
                <a:latin typeface="Georgia" panose="02040502050405020303" pitchFamily="18" charset="0"/>
              </a:rPr>
              <a:t>Business Problem</a:t>
            </a:r>
          </a:p>
        </p:txBody>
      </p:sp>
      <p:pic>
        <p:nvPicPr>
          <p:cNvPr id="5" name="Content Placeholder 4">
            <a:extLst>
              <a:ext uri="{FF2B5EF4-FFF2-40B4-BE49-F238E27FC236}">
                <a16:creationId xmlns:a16="http://schemas.microsoft.com/office/drawing/2014/main" id="{3E32BFE6-8FAE-A9DA-9B43-BB254B4B07C5}"/>
              </a:ext>
            </a:extLst>
          </p:cNvPr>
          <p:cNvPicPr>
            <a:picLocks noGrp="1" noChangeAspect="1"/>
          </p:cNvPicPr>
          <p:nvPr>
            <p:ph idx="1"/>
          </p:nvPr>
        </p:nvPicPr>
        <p:blipFill>
          <a:blip r:embed="rId2"/>
          <a:stretch>
            <a:fillRect/>
          </a:stretch>
        </p:blipFill>
        <p:spPr>
          <a:xfrm>
            <a:off x="2835106" y="2276394"/>
            <a:ext cx="6582113" cy="3162463"/>
          </a:xfrm>
        </p:spPr>
      </p:pic>
    </p:spTree>
    <p:extLst>
      <p:ext uri="{BB962C8B-B14F-4D97-AF65-F5344CB8AC3E}">
        <p14:creationId xmlns:p14="http://schemas.microsoft.com/office/powerpoint/2010/main" val="1722041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C07D6-DA77-09A0-1763-ACBF91F1ADFC}"/>
              </a:ext>
            </a:extLst>
          </p:cNvPr>
          <p:cNvSpPr>
            <a:spLocks noGrp="1"/>
          </p:cNvSpPr>
          <p:nvPr>
            <p:ph type="title"/>
          </p:nvPr>
        </p:nvSpPr>
        <p:spPr/>
        <p:txBody>
          <a:bodyPr>
            <a:normAutofit/>
          </a:bodyPr>
          <a:lstStyle/>
          <a:p>
            <a:r>
              <a:rPr lang="en-GB" b="1" dirty="0">
                <a:latin typeface="Georgia" panose="02040502050405020303" pitchFamily="18" charset="0"/>
              </a:rPr>
              <a:t>Summary of Steps-</a:t>
            </a:r>
          </a:p>
        </p:txBody>
      </p:sp>
      <p:sp>
        <p:nvSpPr>
          <p:cNvPr id="3" name="Content Placeholder 2">
            <a:extLst>
              <a:ext uri="{FF2B5EF4-FFF2-40B4-BE49-F238E27FC236}">
                <a16:creationId xmlns:a16="http://schemas.microsoft.com/office/drawing/2014/main" id="{AD5D0BE8-3F0D-93E5-AC1F-6610E7124905}"/>
              </a:ext>
            </a:extLst>
          </p:cNvPr>
          <p:cNvSpPr>
            <a:spLocks noGrp="1"/>
          </p:cNvSpPr>
          <p:nvPr>
            <p:ph idx="1"/>
          </p:nvPr>
        </p:nvSpPr>
        <p:spPr/>
        <p:txBody>
          <a:bodyPr/>
          <a:lstStyle/>
          <a:p>
            <a:r>
              <a:rPr lang="en-GB" dirty="0"/>
              <a:t>Data Cleaning</a:t>
            </a:r>
          </a:p>
          <a:p>
            <a:r>
              <a:rPr lang="en-GB" dirty="0"/>
              <a:t>Data Validation</a:t>
            </a:r>
          </a:p>
          <a:p>
            <a:r>
              <a:rPr lang="en-GB" dirty="0"/>
              <a:t>Exploratory Data Analysis</a:t>
            </a:r>
          </a:p>
          <a:p>
            <a:r>
              <a:rPr lang="en-GB" dirty="0"/>
              <a:t>Uploading Data in Database</a:t>
            </a:r>
          </a:p>
          <a:p>
            <a:r>
              <a:rPr lang="en-GB" dirty="0"/>
              <a:t>Data Exploration in SQL</a:t>
            </a:r>
          </a:p>
          <a:p>
            <a:r>
              <a:rPr lang="en-GB" dirty="0"/>
              <a:t>Loading of Data to </a:t>
            </a:r>
            <a:r>
              <a:rPr lang="en-GB" dirty="0" err="1"/>
              <a:t>PowerBI</a:t>
            </a:r>
            <a:endParaRPr lang="en-GB" dirty="0"/>
          </a:p>
          <a:p>
            <a:r>
              <a:rPr lang="en-GB" dirty="0"/>
              <a:t>Data Visualization</a:t>
            </a:r>
          </a:p>
          <a:p>
            <a:r>
              <a:rPr lang="en-GB" dirty="0"/>
              <a:t>Creating </a:t>
            </a:r>
            <a:r>
              <a:rPr lang="en-GB" dirty="0" err="1"/>
              <a:t>DashBoard</a:t>
            </a:r>
            <a:endParaRPr lang="en-GB" dirty="0"/>
          </a:p>
          <a:p>
            <a:endParaRPr lang="en-GB" dirty="0"/>
          </a:p>
        </p:txBody>
      </p:sp>
    </p:spTree>
    <p:extLst>
      <p:ext uri="{BB962C8B-B14F-4D97-AF65-F5344CB8AC3E}">
        <p14:creationId xmlns:p14="http://schemas.microsoft.com/office/powerpoint/2010/main" val="3892400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789BA7-3573-D0F3-F940-9624E122ED01}"/>
              </a:ext>
            </a:extLst>
          </p:cNvPr>
          <p:cNvPicPr>
            <a:picLocks noChangeAspect="1"/>
          </p:cNvPicPr>
          <p:nvPr/>
        </p:nvPicPr>
        <p:blipFill>
          <a:blip r:embed="rId2"/>
          <a:stretch>
            <a:fillRect/>
          </a:stretch>
        </p:blipFill>
        <p:spPr>
          <a:xfrm>
            <a:off x="1403498" y="312516"/>
            <a:ext cx="8464596" cy="5621688"/>
          </a:xfrm>
          <a:prstGeom prst="rect">
            <a:avLst/>
          </a:prstGeom>
        </p:spPr>
      </p:pic>
    </p:spTree>
    <p:extLst>
      <p:ext uri="{BB962C8B-B14F-4D97-AF65-F5344CB8AC3E}">
        <p14:creationId xmlns:p14="http://schemas.microsoft.com/office/powerpoint/2010/main" val="1081183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A21339-153F-C69A-FAF3-547065FEC31D}"/>
              </a:ext>
            </a:extLst>
          </p:cNvPr>
          <p:cNvPicPr>
            <a:picLocks noChangeAspect="1"/>
          </p:cNvPicPr>
          <p:nvPr/>
        </p:nvPicPr>
        <p:blipFill>
          <a:blip r:embed="rId2"/>
          <a:stretch>
            <a:fillRect/>
          </a:stretch>
        </p:blipFill>
        <p:spPr>
          <a:xfrm>
            <a:off x="467833" y="259929"/>
            <a:ext cx="11254561" cy="5938851"/>
          </a:xfrm>
          <a:prstGeom prst="rect">
            <a:avLst/>
          </a:prstGeom>
        </p:spPr>
      </p:pic>
    </p:spTree>
    <p:extLst>
      <p:ext uri="{BB962C8B-B14F-4D97-AF65-F5344CB8AC3E}">
        <p14:creationId xmlns:p14="http://schemas.microsoft.com/office/powerpoint/2010/main" val="4032984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70B48-7131-CB22-C8DE-74A2EAF355B9}"/>
              </a:ext>
            </a:extLst>
          </p:cNvPr>
          <p:cNvSpPr>
            <a:spLocks noGrp="1"/>
          </p:cNvSpPr>
          <p:nvPr>
            <p:ph type="title"/>
          </p:nvPr>
        </p:nvSpPr>
        <p:spPr/>
        <p:txBody>
          <a:bodyPr/>
          <a:lstStyle/>
          <a:p>
            <a:r>
              <a:rPr lang="en-GB" b="1" dirty="0"/>
              <a:t>Crisis- Enhancing Brand Reputation</a:t>
            </a:r>
          </a:p>
        </p:txBody>
      </p:sp>
      <p:sp>
        <p:nvSpPr>
          <p:cNvPr id="3" name="Content Placeholder 2">
            <a:extLst>
              <a:ext uri="{FF2B5EF4-FFF2-40B4-BE49-F238E27FC236}">
                <a16:creationId xmlns:a16="http://schemas.microsoft.com/office/drawing/2014/main" id="{86AFE731-C003-5447-CB31-1E9B32559326}"/>
              </a:ext>
            </a:extLst>
          </p:cNvPr>
          <p:cNvSpPr>
            <a:spLocks noGrp="1"/>
          </p:cNvSpPr>
          <p:nvPr>
            <p:ph idx="1"/>
          </p:nvPr>
        </p:nvSpPr>
        <p:spPr/>
        <p:txBody>
          <a:bodyPr/>
          <a:lstStyle/>
          <a:p>
            <a:r>
              <a:rPr lang="en-GB" b="1" dirty="0"/>
              <a:t>Rapid Amplification of Negative Sentiment</a:t>
            </a:r>
          </a:p>
          <a:p>
            <a:r>
              <a:rPr lang="en-GB" dirty="0"/>
              <a:t>Social media acts as an echo chamber where complaints, misinformation, and negative feedback can spread within minutes. A single dissatisfied post has the potential to go viral before the brand has a chance to assess or respond.</a:t>
            </a:r>
          </a:p>
          <a:p>
            <a:r>
              <a:rPr lang="en-GB" b="1" dirty="0"/>
              <a:t>Delayed or Ineffective Response</a:t>
            </a:r>
          </a:p>
          <a:p>
            <a:r>
              <a:rPr lang="en-GB" dirty="0"/>
              <a:t>In the absence of real-time monitoring tools and well-defined crisis protocols, brand responses may be slow, misaligned, or tone-deaf. Even short delays can lead to mistrust and leave room for </a:t>
            </a:r>
            <a:r>
              <a:rPr lang="en-GB" dirty="0" err="1"/>
              <a:t>rumors</a:t>
            </a:r>
            <a:r>
              <a:rPr lang="en-GB" dirty="0"/>
              <a:t> or misinformation to gain traction.</a:t>
            </a:r>
          </a:p>
          <a:p>
            <a:endParaRPr lang="en-GB" dirty="0"/>
          </a:p>
          <a:p>
            <a:endParaRPr lang="en-GB" dirty="0"/>
          </a:p>
        </p:txBody>
      </p:sp>
    </p:spTree>
    <p:extLst>
      <p:ext uri="{BB962C8B-B14F-4D97-AF65-F5344CB8AC3E}">
        <p14:creationId xmlns:p14="http://schemas.microsoft.com/office/powerpoint/2010/main" val="2679333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6BAA1-E5D0-AE29-1806-014B2DC24A17}"/>
              </a:ext>
            </a:extLst>
          </p:cNvPr>
          <p:cNvSpPr>
            <a:spLocks noGrp="1"/>
          </p:cNvSpPr>
          <p:nvPr>
            <p:ph type="title"/>
          </p:nvPr>
        </p:nvSpPr>
        <p:spPr/>
        <p:txBody>
          <a:bodyPr>
            <a:normAutofit/>
          </a:bodyPr>
          <a:lstStyle/>
          <a:p>
            <a:r>
              <a:rPr lang="en-GB" sz="4400" dirty="0">
                <a:latin typeface="Georgia" panose="02040502050405020303" pitchFamily="18" charset="0"/>
              </a:rPr>
              <a:t>Impact of Crisis on Brand Reputation</a:t>
            </a:r>
          </a:p>
        </p:txBody>
      </p:sp>
      <p:sp>
        <p:nvSpPr>
          <p:cNvPr id="3" name="Content Placeholder 2">
            <a:extLst>
              <a:ext uri="{FF2B5EF4-FFF2-40B4-BE49-F238E27FC236}">
                <a16:creationId xmlns:a16="http://schemas.microsoft.com/office/drawing/2014/main" id="{20390FB7-ADAD-5FAC-0511-1B53C72711AA}"/>
              </a:ext>
            </a:extLst>
          </p:cNvPr>
          <p:cNvSpPr>
            <a:spLocks noGrp="1"/>
          </p:cNvSpPr>
          <p:nvPr>
            <p:ph idx="1"/>
          </p:nvPr>
        </p:nvSpPr>
        <p:spPr/>
        <p:txBody>
          <a:bodyPr/>
          <a:lstStyle/>
          <a:p>
            <a:r>
              <a:rPr lang="en-GB" b="1" dirty="0"/>
              <a:t>Erosion of Customer Trust</a:t>
            </a:r>
            <a:br>
              <a:rPr lang="en-GB" dirty="0"/>
            </a:br>
            <a:r>
              <a:rPr lang="en-GB" dirty="0"/>
              <a:t>Failure to respond effectively to public concerns sends a message of indifference, undermining customer confidence and weakening long-term loyalty.</a:t>
            </a:r>
          </a:p>
          <a:p>
            <a:r>
              <a:rPr lang="en-GB" b="1" dirty="0"/>
              <a:t>Lasting Reputational Harm</a:t>
            </a:r>
            <a:br>
              <a:rPr lang="en-GB" dirty="0"/>
            </a:br>
            <a:r>
              <a:rPr lang="en-GB" dirty="0"/>
              <a:t>Poor crisis management can leave a permanent digital footprint. Viral posts, screenshots, and media coverage continue to shape public perception long after the incident.</a:t>
            </a:r>
          </a:p>
          <a:p>
            <a:r>
              <a:rPr lang="en-GB" b="1" dirty="0"/>
              <a:t>Financial and Strategic Consequences</a:t>
            </a:r>
            <a:br>
              <a:rPr lang="en-GB" dirty="0"/>
            </a:br>
            <a:r>
              <a:rPr lang="en-GB" dirty="0"/>
              <a:t>Widespread negative sentiment can lead to customer attrition, reduced revenue, damage to investor confidence, and the potential loss of key business partnerships.</a:t>
            </a:r>
          </a:p>
        </p:txBody>
      </p:sp>
    </p:spTree>
    <p:extLst>
      <p:ext uri="{BB962C8B-B14F-4D97-AF65-F5344CB8AC3E}">
        <p14:creationId xmlns:p14="http://schemas.microsoft.com/office/powerpoint/2010/main" val="2463642369"/>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docProps/app.xml><?xml version="1.0" encoding="utf-8"?>
<Properties xmlns="http://schemas.openxmlformats.org/officeDocument/2006/extended-properties" xmlns:vt="http://schemas.openxmlformats.org/officeDocument/2006/docPropsVTypes">
  <Template>Retrospect</Template>
  <TotalTime>7547</TotalTime>
  <Words>831</Words>
  <Application>Microsoft Office PowerPoint</Application>
  <PresentationFormat>Widescreen</PresentationFormat>
  <Paragraphs>71</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Algerian</vt:lpstr>
      <vt:lpstr>Arial</vt:lpstr>
      <vt:lpstr>Calibri</vt:lpstr>
      <vt:lpstr>Calibri Light</vt:lpstr>
      <vt:lpstr>Georgia</vt:lpstr>
      <vt:lpstr>Retrospect</vt:lpstr>
      <vt:lpstr>AFRITECH ELECTRONICS LTD</vt:lpstr>
      <vt:lpstr>Introduction</vt:lpstr>
      <vt:lpstr>Introduction</vt:lpstr>
      <vt:lpstr>Business Problem</vt:lpstr>
      <vt:lpstr>Summary of Steps-</vt:lpstr>
      <vt:lpstr>PowerPoint Presentation</vt:lpstr>
      <vt:lpstr>PowerPoint Presentation</vt:lpstr>
      <vt:lpstr>Crisis- Enhancing Brand Reputation</vt:lpstr>
      <vt:lpstr>Impact of Crisis on Brand Reputation</vt:lpstr>
      <vt:lpstr>Crisis management Challenges and Impact Brand Reputation</vt:lpstr>
      <vt:lpstr>Social Media-</vt:lpstr>
      <vt:lpstr>PowerPoint Presentation</vt:lpstr>
      <vt:lpstr>Social Media Challenges and Impact Brand Reputation</vt:lpstr>
      <vt:lpstr>PowerPoint Presentation</vt:lpstr>
      <vt:lpstr>Sentiment Challenges and Impact Brand Reputation</vt:lpstr>
      <vt:lpstr>Recommendations</vt:lpstr>
      <vt:lpstr>Data Dictionary</vt:lpstr>
      <vt:lpstr>Conclusion</vt:lpstr>
      <vt:lpstr>Thank you……  By Faith Ejele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Faith Ejele</dc:creator>
  <cp:lastModifiedBy>Faith Ejele</cp:lastModifiedBy>
  <cp:revision>32</cp:revision>
  <dcterms:created xsi:type="dcterms:W3CDTF">2025-07-13T17:36:41Z</dcterms:created>
  <dcterms:modified xsi:type="dcterms:W3CDTF">2025-07-19T22:00:32Z</dcterms:modified>
</cp:coreProperties>
</file>